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58" r:id="rId4"/>
    <p:sldId id="262" r:id="rId5"/>
    <p:sldId id="257" r:id="rId6"/>
    <p:sldId id="260" r:id="rId7"/>
    <p:sldId id="264" r:id="rId8"/>
    <p:sldId id="261" r:id="rId9"/>
    <p:sldId id="265" r:id="rId10"/>
    <p:sldId id="267" r:id="rId11"/>
    <p:sldId id="266"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0" d="100"/>
          <a:sy n="90" d="100"/>
        </p:scale>
        <p:origin x="4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D848-8C39-4C26-B584-44690FC741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587B5-FF30-4648-A53A-C97A280794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9ED8EC-F954-4060-89A8-8FE161BE3E78}"/>
              </a:ext>
            </a:extLst>
          </p:cNvPr>
          <p:cNvSpPr>
            <a:spLocks noGrp="1"/>
          </p:cNvSpPr>
          <p:nvPr>
            <p:ph type="dt" sz="half" idx="10"/>
          </p:nvPr>
        </p:nvSpPr>
        <p:spPr/>
        <p:txBody>
          <a:bodyPr/>
          <a:lstStyle/>
          <a:p>
            <a:fld id="{13012672-ECD5-4F2A-853E-D2080F4F18FE}" type="datetimeFigureOut">
              <a:rPr lang="en-US" smtClean="0"/>
              <a:t>7/3/2017</a:t>
            </a:fld>
            <a:endParaRPr lang="en-US"/>
          </a:p>
        </p:txBody>
      </p:sp>
      <p:sp>
        <p:nvSpPr>
          <p:cNvPr id="5" name="Footer Placeholder 4">
            <a:extLst>
              <a:ext uri="{FF2B5EF4-FFF2-40B4-BE49-F238E27FC236}">
                <a16:creationId xmlns:a16="http://schemas.microsoft.com/office/drawing/2014/main" id="{9C16BBDB-F7FC-4FDE-8417-69573FB3A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DD4AC-5AFA-462E-810A-A13FDC60D59B}"/>
              </a:ext>
            </a:extLst>
          </p:cNvPr>
          <p:cNvSpPr>
            <a:spLocks noGrp="1"/>
          </p:cNvSpPr>
          <p:nvPr>
            <p:ph type="sldNum" sz="quarter" idx="12"/>
          </p:nvPr>
        </p:nvSpPr>
        <p:spPr/>
        <p:txBody>
          <a:bodyPr/>
          <a:lstStyle/>
          <a:p>
            <a:fld id="{8C2B29C5-2D71-4B2C-AFDE-EAD2A2FB41FE}" type="slidenum">
              <a:rPr lang="en-US" smtClean="0"/>
              <a:t>‹#›</a:t>
            </a:fld>
            <a:endParaRPr lang="en-US"/>
          </a:p>
        </p:txBody>
      </p:sp>
    </p:spTree>
    <p:extLst>
      <p:ext uri="{BB962C8B-B14F-4D97-AF65-F5344CB8AC3E}">
        <p14:creationId xmlns:p14="http://schemas.microsoft.com/office/powerpoint/2010/main" val="13686399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D5A9-55FB-497D-BE9D-8CF8E9AA2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F08D68-5C57-4371-8DC9-CD07B6810E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4EFAD-B49E-48EF-86B5-18E59B11D048}"/>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5" name="Footer Placeholder 4">
            <a:extLst>
              <a:ext uri="{FF2B5EF4-FFF2-40B4-BE49-F238E27FC236}">
                <a16:creationId xmlns:a16="http://schemas.microsoft.com/office/drawing/2014/main" id="{6B940EE1-4053-4028-A333-DF71EFEFA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2BD5D-21C4-40C8-911E-0B1B53DECBF5}"/>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789476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CBD69F-625C-4A82-A7ED-6ED24EF918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34D8CA-DFA4-4867-AA92-21E67A46FC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D3CE-3BF9-4454-9516-36404ECBBCD9}"/>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5" name="Footer Placeholder 4">
            <a:extLst>
              <a:ext uri="{FF2B5EF4-FFF2-40B4-BE49-F238E27FC236}">
                <a16:creationId xmlns:a16="http://schemas.microsoft.com/office/drawing/2014/main" id="{0396B002-3789-4764-9CF6-D0A750B41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91FBE-3D70-43E5-BE83-D66A8C6A9380}"/>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6869126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EE2D-0666-48B3-9FE0-4E223634D5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C80B5-0BDE-401F-9625-1237E94F0F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C3F15-29C0-42D3-B925-A63457BB1385}"/>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5" name="Footer Placeholder 4">
            <a:extLst>
              <a:ext uri="{FF2B5EF4-FFF2-40B4-BE49-F238E27FC236}">
                <a16:creationId xmlns:a16="http://schemas.microsoft.com/office/drawing/2014/main" id="{CDDE6D29-2634-49C6-9BAD-1F20F252F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C5475-7ADF-48FB-B28C-99183602E429}"/>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5835533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D6E1-B9A0-4E9B-9025-F4B259F2AD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092E3F-9856-492F-B140-36F6B4658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350AFBC-1FA5-42E0-9E8C-56D7CEBFE7E6}"/>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5" name="Footer Placeholder 4">
            <a:extLst>
              <a:ext uri="{FF2B5EF4-FFF2-40B4-BE49-F238E27FC236}">
                <a16:creationId xmlns:a16="http://schemas.microsoft.com/office/drawing/2014/main" id="{277FBEA0-EF09-4BA2-880C-DC86D536E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BE1DF-5023-4EA9-B127-B5B2F3F5711D}"/>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5235205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28F20-07FC-472A-8114-A771DE54AD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C31CA0-210D-44FB-89FC-CE8EEF33F7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1BED9E-75A1-4576-A722-98EFAC8C92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6652D0-8046-42C5-B980-6FA1B4349A04}"/>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6" name="Footer Placeholder 5">
            <a:extLst>
              <a:ext uri="{FF2B5EF4-FFF2-40B4-BE49-F238E27FC236}">
                <a16:creationId xmlns:a16="http://schemas.microsoft.com/office/drawing/2014/main" id="{48715735-CE84-43DD-B2BC-3138C17845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F5F56-ACAD-4A81-A76D-F1CF50D61C1A}"/>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9680557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44EF-2F3A-4106-9190-474C061019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62662C-EEC9-4F9C-B847-0B130FDCE8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6CC2BC-A7AB-48A9-A19D-982A8B71BC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1F520E-E456-4443-88FF-F602EF479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82F54F4-B78A-4303-B005-CB632A9D0F9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B8EB20-5011-4EFF-9461-BC4D8E222BA9}"/>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8" name="Footer Placeholder 7">
            <a:extLst>
              <a:ext uri="{FF2B5EF4-FFF2-40B4-BE49-F238E27FC236}">
                <a16:creationId xmlns:a16="http://schemas.microsoft.com/office/drawing/2014/main" id="{54C5B3D0-1F57-4F3A-A3C3-F61759834D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4CF0DE-BF16-4D2D-91EC-3E8F99368AFB}"/>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394056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180A8-B0C4-4B5B-B0FA-9BB262AA5D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C8B6D2-9C27-4806-BF7D-1143FE7C7642}"/>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4" name="Footer Placeholder 3">
            <a:extLst>
              <a:ext uri="{FF2B5EF4-FFF2-40B4-BE49-F238E27FC236}">
                <a16:creationId xmlns:a16="http://schemas.microsoft.com/office/drawing/2014/main" id="{7305A42D-15B5-4B2A-9F6B-FFC8D9B9A3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8785CD-28C5-4399-8D26-57625F4A5C2F}"/>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9283342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AF7F5-1A60-4F90-9DD7-6858C9A7F5E6}"/>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3" name="Footer Placeholder 2">
            <a:extLst>
              <a:ext uri="{FF2B5EF4-FFF2-40B4-BE49-F238E27FC236}">
                <a16:creationId xmlns:a16="http://schemas.microsoft.com/office/drawing/2014/main" id="{2717D154-510E-478F-B68B-B829E3345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0C4F8-10AB-4FA5-8FB0-5E03DCC6597C}"/>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2272424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F78E-8FC1-437D-9281-88913140C3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BA315C-A0F4-4C41-8D12-2DA62DFD35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A4E185-7FA9-4846-A628-319B14149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AF6EB0-E816-4BE8-9E9E-813CCFEC4E37}"/>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6" name="Footer Placeholder 5">
            <a:extLst>
              <a:ext uri="{FF2B5EF4-FFF2-40B4-BE49-F238E27FC236}">
                <a16:creationId xmlns:a16="http://schemas.microsoft.com/office/drawing/2014/main" id="{9AFD660D-1ACD-40C1-A097-0B8CC96D1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982B79-7F84-4195-84D5-7668A15BA352}"/>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505259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C774D-4B27-4CCB-8194-14B743808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ACC5B4-BE71-4C85-AFF3-B42A1E379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A9641E-4D90-430F-90C4-3917CAC47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DA7629-2072-4B6C-A961-36B4973A7B1C}"/>
              </a:ext>
            </a:extLst>
          </p:cNvPr>
          <p:cNvSpPr>
            <a:spLocks noGrp="1"/>
          </p:cNvSpPr>
          <p:nvPr>
            <p:ph type="dt" sz="half" idx="10"/>
          </p:nvPr>
        </p:nvSpPr>
        <p:spPr/>
        <p:txBody>
          <a:bodyPr/>
          <a:lstStyle/>
          <a:p>
            <a:fld id="{1522D255-5CDD-47D0-96C8-3ED36197F1F9}" type="datetimeFigureOut">
              <a:rPr lang="en-US" smtClean="0"/>
              <a:t>7/3/2017</a:t>
            </a:fld>
            <a:endParaRPr lang="en-US"/>
          </a:p>
        </p:txBody>
      </p:sp>
      <p:sp>
        <p:nvSpPr>
          <p:cNvPr id="6" name="Footer Placeholder 5">
            <a:extLst>
              <a:ext uri="{FF2B5EF4-FFF2-40B4-BE49-F238E27FC236}">
                <a16:creationId xmlns:a16="http://schemas.microsoft.com/office/drawing/2014/main" id="{56989370-632E-442F-B71E-DC869BA557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3CA51-265F-4F84-B20B-9AAF3B12B013}"/>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11780273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A21351-2424-4FCE-92D2-1FB045FF41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C0C45E-4720-40CA-9A32-CA9E8EB31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B54D7-A769-4D8F-A019-5EE8E960B7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2D255-5CDD-47D0-96C8-3ED36197F1F9}" type="datetimeFigureOut">
              <a:rPr lang="en-US" smtClean="0"/>
              <a:t>7/3/2017</a:t>
            </a:fld>
            <a:endParaRPr lang="en-US"/>
          </a:p>
        </p:txBody>
      </p:sp>
      <p:sp>
        <p:nvSpPr>
          <p:cNvPr id="5" name="Footer Placeholder 4">
            <a:extLst>
              <a:ext uri="{FF2B5EF4-FFF2-40B4-BE49-F238E27FC236}">
                <a16:creationId xmlns:a16="http://schemas.microsoft.com/office/drawing/2014/main" id="{6A4CBC6A-42EE-4427-A83C-A09A7E104C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B910FD-49B1-4E31-A739-61C869EFCD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C2246-F9E9-4E67-9B89-156C6167D8F9}" type="slidenum">
              <a:rPr lang="en-US" smtClean="0"/>
              <a:t>‹#›</a:t>
            </a:fld>
            <a:endParaRPr lang="en-US"/>
          </a:p>
        </p:txBody>
      </p:sp>
    </p:spTree>
    <p:extLst>
      <p:ext uri="{BB962C8B-B14F-4D97-AF65-F5344CB8AC3E}">
        <p14:creationId xmlns:p14="http://schemas.microsoft.com/office/powerpoint/2010/main" val="22336562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4C52-C5C3-496E-AAE8-720541C4FEF3}"/>
              </a:ext>
            </a:extLst>
          </p:cNvPr>
          <p:cNvSpPr>
            <a:spLocks noGrp="1"/>
          </p:cNvSpPr>
          <p:nvPr>
            <p:ph type="ctrTitle"/>
          </p:nvPr>
        </p:nvSpPr>
        <p:spPr>
          <a:xfrm>
            <a:off x="1524000" y="2587557"/>
            <a:ext cx="9144000" cy="922406"/>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CORAL</a:t>
            </a:r>
          </a:p>
        </p:txBody>
      </p:sp>
      <p:sp>
        <p:nvSpPr>
          <p:cNvPr id="3" name="Subtitle 2">
            <a:extLst>
              <a:ext uri="{FF2B5EF4-FFF2-40B4-BE49-F238E27FC236}">
                <a16:creationId xmlns:a16="http://schemas.microsoft.com/office/drawing/2014/main" id="{9E58E478-D035-4F1D-9B57-377E5E056A77}"/>
              </a:ext>
            </a:extLst>
          </p:cNvPr>
          <p:cNvSpPr>
            <a:spLocks noGrp="1"/>
          </p:cNvSpPr>
          <p:nvPr>
            <p:ph type="subTitle" idx="1"/>
          </p:nvPr>
        </p:nvSpPr>
        <p:spPr>
          <a:xfrm>
            <a:off x="1524000" y="3602037"/>
            <a:ext cx="9144000" cy="892141"/>
          </a:xfrm>
          <a:gradFill>
            <a:gsLst>
              <a:gs pos="10000">
                <a:srgbClr val="06171C"/>
              </a:gs>
              <a:gs pos="100000">
                <a:srgbClr val="134251"/>
              </a:gs>
              <a:gs pos="65000">
                <a:srgbClr val="134251"/>
              </a:gs>
            </a:gsLst>
            <a:lin ang="13500000" scaled="0"/>
          </a:gradFill>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A Real-time Sentry for the World’s Oceans</a:t>
            </a:r>
          </a:p>
          <a:p>
            <a:r>
              <a:rPr lang="en-US" sz="1800" dirty="0">
                <a:solidFill>
                  <a:schemeClr val="bg1"/>
                </a:solidFill>
                <a:latin typeface="Segoe UI Light" panose="020B0502040204020203" pitchFamily="34" charset="0"/>
                <a:cs typeface="Segoe UI Light" panose="020B0502040204020203" pitchFamily="34" charset="0"/>
              </a:rPr>
              <a:t>Developed by Joseph Farah in Python</a:t>
            </a:r>
          </a:p>
        </p:txBody>
      </p:sp>
    </p:spTree>
    <p:extLst>
      <p:ext uri="{BB962C8B-B14F-4D97-AF65-F5344CB8AC3E}">
        <p14:creationId xmlns:p14="http://schemas.microsoft.com/office/powerpoint/2010/main" val="3159963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D54D-CD6E-46F8-9434-8A867D225227}"/>
              </a:ext>
            </a:extLst>
          </p:cNvPr>
          <p:cNvSpPr>
            <a:spLocks noGrp="1"/>
          </p:cNvSpPr>
          <p:nvPr>
            <p:ph type="title"/>
          </p:nvPr>
        </p:nvSpPr>
        <p:spPr>
          <a:xfrm>
            <a:off x="839787" y="987426"/>
            <a:ext cx="3932237" cy="559526"/>
          </a:xfrm>
          <a:gradFill>
            <a:gsLst>
              <a:gs pos="10000">
                <a:srgbClr val="06171C"/>
              </a:gs>
              <a:gs pos="100000">
                <a:srgbClr val="134251"/>
              </a:gs>
              <a:gs pos="65000">
                <a:srgbClr val="134251"/>
              </a:gs>
            </a:gsLst>
            <a:lin ang="13500000" scaled="0"/>
          </a:gradFill>
        </p:spPr>
        <p:txBody>
          <a:bodyPr/>
          <a:lstStyle/>
          <a:p>
            <a:r>
              <a:rPr lang="en-US" dirty="0">
                <a:solidFill>
                  <a:schemeClr val="bg1"/>
                </a:solidFill>
              </a:rPr>
              <a:t>Dataset formatting</a:t>
            </a:r>
          </a:p>
        </p:txBody>
      </p:sp>
      <p:sp>
        <p:nvSpPr>
          <p:cNvPr id="4" name="Text Placeholder 3">
            <a:extLst>
              <a:ext uri="{FF2B5EF4-FFF2-40B4-BE49-F238E27FC236}">
                <a16:creationId xmlns:a16="http://schemas.microsoft.com/office/drawing/2014/main" id="{CF24CB87-26B8-4779-BA63-A88DE1A52AC8}"/>
              </a:ext>
            </a:extLst>
          </p:cNvPr>
          <p:cNvSpPr>
            <a:spLocks noGrp="1"/>
          </p:cNvSpPr>
          <p:nvPr>
            <p:ph type="body" sz="half" idx="2"/>
          </p:nvPr>
        </p:nvSpPr>
        <p:spPr>
          <a:xfrm>
            <a:off x="839788" y="2057399"/>
            <a:ext cx="3932237" cy="4090851"/>
          </a:xfrm>
          <a:gradFill>
            <a:gsLst>
              <a:gs pos="10000">
                <a:srgbClr val="06171C"/>
              </a:gs>
              <a:gs pos="100000">
                <a:srgbClr val="134251"/>
              </a:gs>
              <a:gs pos="65000">
                <a:srgbClr val="134251"/>
              </a:gs>
            </a:gsLst>
            <a:lin ang="13500000" scaled="0"/>
          </a:gradFill>
        </p:spPr>
        <p:txBody>
          <a:bodyPr>
            <a:normAutofit lnSpcReduction="10000"/>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Datasets are organized like thus: </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[individual, (data, bunches), identifier]</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Individual</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timestamp that the program analyzed the data, this gives each element in the dataset a unique attribute and helps protect against confusing Python list methods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Data bunches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data is stored in the middle section, usually as decimals representing some sort of percentage</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Identifier</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program’s estimation of the date the NOAA gathered the data, in the form of (</a:t>
            </a:r>
            <a:r>
              <a:rPr lang="en-US" dirty="0" err="1">
                <a:solidFill>
                  <a:schemeClr val="bg1"/>
                </a:solidFill>
                <a:latin typeface="Segoe UI Light" panose="020B0502040204020203" pitchFamily="34" charset="0"/>
                <a:cs typeface="Segoe UI Light" panose="020B0502040204020203" pitchFamily="34" charset="0"/>
              </a:rPr>
              <a:t>day_of_the_year.year</a:t>
            </a:r>
            <a:r>
              <a:rPr lang="en-US" dirty="0">
                <a:solidFill>
                  <a:schemeClr val="bg1"/>
                </a:solidFill>
                <a:latin typeface="Segoe UI Light" panose="020B0502040204020203" pitchFamily="34" charset="0"/>
                <a:cs typeface="Segoe UI Light" panose="020B0502040204020203" pitchFamily="34" charset="0"/>
              </a:rPr>
              <a:t>) ex: 167.2017</a:t>
            </a:r>
          </a:p>
          <a:p>
            <a:pPr marL="285750" indent="-285750">
              <a:buFont typeface="Arial" panose="020B0604020202020204" pitchFamily="34" charset="0"/>
              <a:buChar char="•"/>
            </a:pPr>
            <a:endParaRPr lang="en-US" dirty="0">
              <a:solidFill>
                <a:schemeClr val="bg1"/>
              </a:solidFill>
              <a:latin typeface="Segoe UI Light" panose="020B0502040204020203" pitchFamily="34" charset="0"/>
              <a:cs typeface="Segoe UI Light" panose="020B0502040204020203" pitchFamily="34" charset="0"/>
            </a:endParaRPr>
          </a:p>
        </p:txBody>
      </p:sp>
      <p:pic>
        <p:nvPicPr>
          <p:cNvPr id="10" name="Picture Placeholder 9" descr="A screenshot of a computer&#10;&#10;Description generated with high confidence">
            <a:extLst>
              <a:ext uri="{FF2B5EF4-FFF2-40B4-BE49-F238E27FC236}">
                <a16:creationId xmlns:a16="http://schemas.microsoft.com/office/drawing/2014/main" id="{3D724D8F-8FF8-47BD-A00D-A0B27631098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187" r="37075"/>
          <a:stretch/>
        </p:blipFill>
        <p:spPr>
          <a:xfrm>
            <a:off x="5183188" y="987425"/>
            <a:ext cx="6172200" cy="4873625"/>
          </a:xfrm>
        </p:spPr>
      </p:pic>
    </p:spTree>
    <p:extLst>
      <p:ext uri="{BB962C8B-B14F-4D97-AF65-F5344CB8AC3E}">
        <p14:creationId xmlns:p14="http://schemas.microsoft.com/office/powerpoint/2010/main" val="16459384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0C24-ED16-4D45-9030-EA6C5E5866B7}"/>
              </a:ext>
            </a:extLst>
          </p:cNvPr>
          <p:cNvSpPr>
            <a:spLocks noGrp="1"/>
          </p:cNvSpPr>
          <p:nvPr>
            <p:ph type="title"/>
          </p:nvPr>
        </p:nvSpPr>
        <p:spPr>
          <a:xfrm>
            <a:off x="839787" y="987425"/>
            <a:ext cx="3932237" cy="595603"/>
          </a:xfrm>
          <a:gradFill>
            <a:gsLst>
              <a:gs pos="10000">
                <a:srgbClr val="06171C"/>
              </a:gs>
              <a:gs pos="100000">
                <a:srgbClr val="134251"/>
              </a:gs>
              <a:gs pos="65000">
                <a:srgbClr val="134251"/>
              </a:gs>
            </a:gsLst>
            <a:lin ang="13500000" scaled="0"/>
          </a:gradFill>
        </p:spPr>
        <p:txBody>
          <a:bodyPr>
            <a:normAutofit/>
          </a:bodyPr>
          <a:lstStyle/>
          <a:p>
            <a:r>
              <a:rPr lang="en-US" dirty="0">
                <a:solidFill>
                  <a:schemeClr val="bg1"/>
                </a:solidFill>
              </a:rPr>
              <a:t>An engager for laymen</a:t>
            </a:r>
          </a:p>
        </p:txBody>
      </p:sp>
      <p:pic>
        <p:nvPicPr>
          <p:cNvPr id="6" name="Picture Placeholder 5">
            <a:extLst>
              <a:ext uri="{FF2B5EF4-FFF2-40B4-BE49-F238E27FC236}">
                <a16:creationId xmlns:a16="http://schemas.microsoft.com/office/drawing/2014/main" id="{409EED0C-50D2-4C00-8483-4561FC05222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834" r="24834"/>
          <a:stretch>
            <a:fillRect/>
          </a:stretch>
        </p:blipFill>
        <p:spPr>
          <a:xfrm>
            <a:off x="5183188" y="987425"/>
            <a:ext cx="6172200" cy="4873625"/>
          </a:xfrm>
        </p:spPr>
      </p:pic>
      <p:sp>
        <p:nvSpPr>
          <p:cNvPr id="4" name="Text Placeholder 3">
            <a:extLst>
              <a:ext uri="{FF2B5EF4-FFF2-40B4-BE49-F238E27FC236}">
                <a16:creationId xmlns:a16="http://schemas.microsoft.com/office/drawing/2014/main" id="{54007FF8-56B6-4E71-8541-FA052B5DECAD}"/>
              </a:ext>
            </a:extLst>
          </p:cNvPr>
          <p:cNvSpPr>
            <a:spLocks noGrp="1"/>
          </p:cNvSpPr>
          <p:nvPr>
            <p:ph type="body" sz="half" idx="2"/>
          </p:nvPr>
        </p:nvSpPr>
        <p:spPr>
          <a:xfrm>
            <a:off x="839788" y="2057400"/>
            <a:ext cx="3932237" cy="4003766"/>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r>
              <a:rPr lang="en-US">
                <a:solidFill>
                  <a:schemeClr val="bg1"/>
                </a:solidFill>
              </a:rPr>
              <a:t>Also provides less-scientifically-important data and statistics</a:t>
            </a:r>
          </a:p>
          <a:p>
            <a:pPr marL="742950" lvl="1" indent="-285750">
              <a:buFont typeface="Arial" panose="020B0604020202020204" pitchFamily="34" charset="0"/>
              <a:buChar char="•"/>
            </a:pPr>
            <a:r>
              <a:rPr lang="en-US">
                <a:solidFill>
                  <a:schemeClr val="bg1"/>
                </a:solidFill>
              </a:rPr>
              <a:t>Not for studies but to engage people who download the program to learn more about reef bleaching</a:t>
            </a:r>
          </a:p>
          <a:p>
            <a:pPr marL="742950" lvl="1" indent="-285750">
              <a:buFont typeface="Arial" panose="020B0604020202020204" pitchFamily="34" charset="0"/>
              <a:buChar char="•"/>
            </a:pPr>
            <a:r>
              <a:rPr lang="en-US">
                <a:solidFill>
                  <a:schemeClr val="bg1"/>
                </a:solidFill>
              </a:rPr>
              <a:t>Non-scientists will also be kept update on global ocean CO2 ppm, pH flux, bleaching percentages, etc, but in a less data raw format</a:t>
            </a:r>
          </a:p>
          <a:p>
            <a:pPr marL="285750" indent="-285750">
              <a:buFont typeface="Arial" panose="020B0604020202020204" pitchFamily="34" charset="0"/>
              <a:buChar char="•"/>
            </a:pPr>
            <a:r>
              <a:rPr lang="en-US">
                <a:solidFill>
                  <a:schemeClr val="bg1"/>
                </a:solidFill>
              </a:rPr>
              <a:t>Provides opportunity for interested people to contribute</a:t>
            </a:r>
          </a:p>
          <a:p>
            <a:pPr marL="742950" lvl="1" indent="-285750">
              <a:buFont typeface="Arial" panose="020B0604020202020204" pitchFamily="34" charset="0"/>
              <a:buChar char="•"/>
            </a:pPr>
            <a:r>
              <a:rPr lang="en-US">
                <a:solidFill>
                  <a:schemeClr val="bg1"/>
                </a:solidFill>
              </a:rPr>
              <a:t>In the future, CORAL will be able to sync datasets from thousands of computers to provide millions of data points for scientists regarding temperature/pH changes vs bleaching all around the world, something no single computer can accomplish</a:t>
            </a:r>
          </a:p>
          <a:p>
            <a:pPr marL="742950" lvl="1" indent="-285750">
              <a:buFont typeface="Arial" panose="020B0604020202020204" pitchFamily="34" charset="0"/>
              <a:buChar char="•"/>
            </a:pPr>
            <a:endParaRPr lang="en-US">
              <a:solidFill>
                <a:schemeClr val="bg1"/>
              </a:solidFill>
            </a:endParaRPr>
          </a:p>
          <a:p>
            <a:pPr marL="742950" lvl="1"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9136584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25071F-AEFB-47F3-932A-F7B5EA126BF8}"/>
              </a:ext>
            </a:extLst>
          </p:cNvPr>
          <p:cNvSpPr>
            <a:spLocks noGrp="1"/>
          </p:cNvSpPr>
          <p:nvPr>
            <p:ph type="title"/>
          </p:nvPr>
        </p:nvSpPr>
        <p:spPr>
          <a:gradFill>
            <a:gsLst>
              <a:gs pos="10000">
                <a:srgbClr val="06171C"/>
              </a:gs>
              <a:gs pos="100000">
                <a:srgbClr val="134251"/>
              </a:gs>
              <a:gs pos="65000">
                <a:srgbClr val="134251"/>
              </a:gs>
            </a:gsLst>
            <a:lin ang="13500000" scaled="0"/>
          </a:gradFill>
        </p:spPr>
        <p:txBody>
          <a:bodyPr/>
          <a:lstStyle/>
          <a:p>
            <a:r>
              <a:rPr lang="en-US" dirty="0">
                <a:solidFill>
                  <a:schemeClr val="bg1"/>
                </a:solidFill>
              </a:rPr>
              <a:t>Where to go from here?</a:t>
            </a:r>
          </a:p>
        </p:txBody>
      </p:sp>
      <p:sp>
        <p:nvSpPr>
          <p:cNvPr id="6" name="Content Placeholder 5">
            <a:extLst>
              <a:ext uri="{FF2B5EF4-FFF2-40B4-BE49-F238E27FC236}">
                <a16:creationId xmlns:a16="http://schemas.microsoft.com/office/drawing/2014/main" id="{091027FC-8275-432B-8B94-A18C2C705D33}"/>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lstStyle/>
          <a:p>
            <a:r>
              <a:rPr lang="en-US" dirty="0">
                <a:solidFill>
                  <a:schemeClr val="bg1"/>
                </a:solidFill>
              </a:rPr>
              <a:t>Easier interface to graph multiple variables side-by-side</a:t>
            </a:r>
          </a:p>
          <a:p>
            <a:r>
              <a:rPr lang="en-US" dirty="0">
                <a:solidFill>
                  <a:schemeClr val="bg1"/>
                </a:solidFill>
              </a:rPr>
              <a:t>Integration of thousands of pH data points into one master dataset</a:t>
            </a:r>
          </a:p>
          <a:p>
            <a:r>
              <a:rPr lang="en-US" dirty="0">
                <a:solidFill>
                  <a:schemeClr val="bg1"/>
                </a:solidFill>
              </a:rPr>
              <a:t>Better integration with </a:t>
            </a:r>
            <a:r>
              <a:rPr lang="en-US" dirty="0" err="1">
                <a:solidFill>
                  <a:schemeClr val="bg1"/>
                </a:solidFill>
              </a:rPr>
              <a:t>pyROOT</a:t>
            </a:r>
            <a:endParaRPr lang="en-US" dirty="0">
              <a:solidFill>
                <a:schemeClr val="bg1"/>
              </a:solidFill>
            </a:endParaRPr>
          </a:p>
          <a:p>
            <a:r>
              <a:rPr lang="en-US" dirty="0">
                <a:solidFill>
                  <a:schemeClr val="bg1"/>
                </a:solidFill>
              </a:rPr>
              <a:t>Provide on-tap explanations for maps</a:t>
            </a:r>
          </a:p>
          <a:p>
            <a:r>
              <a:rPr lang="en-US" dirty="0">
                <a:solidFill>
                  <a:schemeClr val="bg1"/>
                </a:solidFill>
              </a:rPr>
              <a:t>Use machine–learning and </a:t>
            </a:r>
            <a:r>
              <a:rPr lang="en-US" dirty="0" err="1">
                <a:solidFill>
                  <a:schemeClr val="bg1"/>
                </a:solidFill>
              </a:rPr>
              <a:t>TensorFlow</a:t>
            </a:r>
            <a:r>
              <a:rPr lang="en-US" dirty="0">
                <a:solidFill>
                  <a:schemeClr val="bg1"/>
                </a:solidFill>
              </a:rPr>
              <a:t> to improve predictions of coral reef bleaching</a:t>
            </a:r>
          </a:p>
          <a:p>
            <a:r>
              <a:rPr lang="en-US" dirty="0">
                <a:solidFill>
                  <a:schemeClr val="bg1"/>
                </a:solidFill>
              </a:rPr>
              <a:t>Improve UI </a:t>
            </a:r>
          </a:p>
          <a:p>
            <a:pPr lvl="1"/>
            <a:r>
              <a:rPr lang="en-US" dirty="0">
                <a:solidFill>
                  <a:schemeClr val="bg1"/>
                </a:solidFill>
              </a:rPr>
              <a:t>UI sometimes realigns when new maps are loaded</a:t>
            </a:r>
          </a:p>
          <a:p>
            <a:endParaRPr lang="en-US" dirty="0">
              <a:solidFill>
                <a:schemeClr val="bg1"/>
              </a:solidFill>
            </a:endParaRPr>
          </a:p>
        </p:txBody>
      </p:sp>
    </p:spTree>
    <p:extLst>
      <p:ext uri="{BB962C8B-B14F-4D97-AF65-F5344CB8AC3E}">
        <p14:creationId xmlns:p14="http://schemas.microsoft.com/office/powerpoint/2010/main" val="18397701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B27261-0F9E-4816-AE38-0FFE98A9DDE3}"/>
              </a:ext>
            </a:extLst>
          </p:cNvPr>
          <p:cNvSpPr>
            <a:spLocks noGrp="1"/>
          </p:cNvSpPr>
          <p:nvPr>
            <p:ph type="ctrTitle"/>
          </p:nvPr>
        </p:nvSpPr>
        <p:spPr>
          <a:xfrm>
            <a:off x="1647825" y="3038475"/>
            <a:ext cx="9144000" cy="985838"/>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And now, for a live demo</a:t>
            </a:r>
          </a:p>
        </p:txBody>
      </p:sp>
    </p:spTree>
    <p:extLst>
      <p:ext uri="{BB962C8B-B14F-4D97-AF65-F5344CB8AC3E}">
        <p14:creationId xmlns:p14="http://schemas.microsoft.com/office/powerpoint/2010/main" val="36846924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F5FA57-9AA1-46B9-ACD3-FE2FD4701548}"/>
              </a:ext>
            </a:extLst>
          </p:cNvPr>
          <p:cNvPicPr>
            <a:picLocks noChangeAspect="1"/>
          </p:cNvPicPr>
          <p:nvPr/>
        </p:nvPicPr>
        <p:blipFill rotWithShape="1">
          <a:blip r:embed="rId2">
            <a:extLst>
              <a:ext uri="{28A0092B-C50C-407E-A947-70E740481C1C}">
                <a14:useLocalDpi xmlns:a14="http://schemas.microsoft.com/office/drawing/2010/main" val="0"/>
              </a:ext>
            </a:extLst>
          </a:blip>
          <a:srcRect t="22345" r="9091" b="11459"/>
          <a:stretch/>
        </p:blipFill>
        <p:spPr>
          <a:xfrm>
            <a:off x="20" y="10"/>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1B182-1B70-45C3-BC9A-D1BA0F469CA5}"/>
              </a:ext>
            </a:extLst>
          </p:cNvPr>
          <p:cNvSpPr>
            <a:spLocks noGrp="1"/>
          </p:cNvSpPr>
          <p:nvPr>
            <p:ph type="title"/>
          </p:nvPr>
        </p:nvSpPr>
        <p:spPr>
          <a:xfrm>
            <a:off x="594805" y="640263"/>
            <a:ext cx="3759240" cy="1344975"/>
          </a:xfrm>
        </p:spPr>
        <p:txBody>
          <a:bodyPr>
            <a:normAutofit/>
          </a:bodyPr>
          <a:lstStyle/>
          <a:p>
            <a:r>
              <a:rPr lang="en-US" sz="4000" dirty="0">
                <a:latin typeface="Segoe UI Light" panose="020B0502040204020203" pitchFamily="34" charset="0"/>
                <a:cs typeface="Segoe UI Light" panose="020B0502040204020203" pitchFamily="34" charset="0"/>
              </a:rPr>
              <a:t>What are coral?</a:t>
            </a:r>
          </a:p>
        </p:txBody>
      </p:sp>
      <p:sp>
        <p:nvSpPr>
          <p:cNvPr id="3" name="Content Placeholder 2">
            <a:extLst>
              <a:ext uri="{FF2B5EF4-FFF2-40B4-BE49-F238E27FC236}">
                <a16:creationId xmlns:a16="http://schemas.microsoft.com/office/drawing/2014/main" id="{FA80072B-CA3B-4636-BF6A-166B9F77495A}"/>
              </a:ext>
            </a:extLst>
          </p:cNvPr>
          <p:cNvSpPr>
            <a:spLocks noGrp="1"/>
          </p:cNvSpPr>
          <p:nvPr>
            <p:ph idx="1"/>
          </p:nvPr>
        </p:nvSpPr>
        <p:spPr>
          <a:xfrm>
            <a:off x="594110" y="2121763"/>
            <a:ext cx="3764826" cy="3773010"/>
          </a:xfrm>
        </p:spPr>
        <p:txBody>
          <a:bodyPr>
            <a:normAutofit fontScale="92500" lnSpcReduction="10000"/>
          </a:bodyPr>
          <a:lstStyle/>
          <a:p>
            <a:r>
              <a:rPr lang="en-US" sz="1800" dirty="0"/>
              <a:t>A living creature—thousands of colonies of tiny coral polyps calcifying limestone to form hard outer shells, closely related to jellyfish</a:t>
            </a:r>
          </a:p>
          <a:p>
            <a:r>
              <a:rPr lang="en-US" sz="1800" dirty="0"/>
              <a:t>Home to 25% of the world’s marine life</a:t>
            </a:r>
          </a:p>
          <a:p>
            <a:r>
              <a:rPr lang="en-US" sz="1800" dirty="0"/>
              <a:t>Helps direct the course of evolution in the ocean</a:t>
            </a:r>
          </a:p>
          <a:p>
            <a:r>
              <a:rPr lang="en-US" sz="1800" dirty="0"/>
              <a:t>Coral reef plants and animals are important sources of new medicines being developed to treat cancer, arthritis, human bacterial infections, Alzheimer’s disease, heart disease, viruses, and other diseases. (Source: NOAA)</a:t>
            </a:r>
          </a:p>
        </p:txBody>
      </p:sp>
    </p:spTree>
    <p:extLst>
      <p:ext uri="{BB962C8B-B14F-4D97-AF65-F5344CB8AC3E}">
        <p14:creationId xmlns:p14="http://schemas.microsoft.com/office/powerpoint/2010/main" val="37417977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3765-C4E8-43B7-A7DC-872BE70F59A3}"/>
              </a:ext>
            </a:extLst>
          </p:cNvPr>
          <p:cNvSpPr>
            <a:spLocks noGrp="1"/>
          </p:cNvSpPr>
          <p:nvPr>
            <p:ph type="title"/>
          </p:nvPr>
        </p:nvSpPr>
        <p:spPr>
          <a:xfrm>
            <a:off x="838200" y="749030"/>
            <a:ext cx="10515600" cy="941658"/>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The reefs are dying. </a:t>
            </a:r>
          </a:p>
        </p:txBody>
      </p:sp>
      <p:sp>
        <p:nvSpPr>
          <p:cNvPr id="3" name="Content Placeholder 2">
            <a:extLst>
              <a:ext uri="{FF2B5EF4-FFF2-40B4-BE49-F238E27FC236}">
                <a16:creationId xmlns:a16="http://schemas.microsoft.com/office/drawing/2014/main" id="{731B5697-5830-4934-AAAF-909FAC1D093E}"/>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93% of climate change heat is absorbed by the ocean</a:t>
            </a:r>
          </a:p>
          <a:p>
            <a:r>
              <a:rPr lang="en-US" dirty="0">
                <a:solidFill>
                  <a:schemeClr val="bg1"/>
                </a:solidFill>
                <a:latin typeface="Segoe UI Light" panose="020B0502040204020203" pitchFamily="34" charset="0"/>
                <a:cs typeface="Segoe UI Light" panose="020B0502040204020203" pitchFamily="34" charset="0"/>
              </a:rPr>
              <a:t>Coral reefs require specific pH ranges</a:t>
            </a:r>
          </a:p>
          <a:p>
            <a:r>
              <a:rPr lang="en-US" dirty="0">
                <a:solidFill>
                  <a:schemeClr val="bg1"/>
                </a:solidFill>
                <a:latin typeface="Segoe UI Light" panose="020B0502040204020203" pitchFamily="34" charset="0"/>
                <a:cs typeface="Segoe UI Light" panose="020B0502040204020203" pitchFamily="34" charset="0"/>
              </a:rPr>
              <a:t>Support 25% of all marine life, despite covering only 1% of the ocean floor</a:t>
            </a:r>
          </a:p>
          <a:p>
            <a:r>
              <a:rPr lang="en-US" dirty="0">
                <a:solidFill>
                  <a:schemeClr val="bg1"/>
                </a:solidFill>
                <a:latin typeface="Segoe UI Light" panose="020B0502040204020203" pitchFamily="34" charset="0"/>
                <a:cs typeface="Segoe UI Light" panose="020B0502040204020203" pitchFamily="34" charset="0"/>
              </a:rPr>
              <a:t>60% of the world’s reefs are threatened by human activity</a:t>
            </a:r>
          </a:p>
          <a:p>
            <a:r>
              <a:rPr lang="en-US" dirty="0">
                <a:solidFill>
                  <a:schemeClr val="bg1"/>
                </a:solidFill>
                <a:latin typeface="Segoe UI Light" panose="020B0502040204020203" pitchFamily="34" charset="0"/>
                <a:cs typeface="Segoe UI Light" panose="020B0502040204020203" pitchFamily="34" charset="0"/>
              </a:rPr>
              <a:t>99% of the world’s reefs are projected to experience bleaching in the next few decades</a:t>
            </a:r>
          </a:p>
          <a:p>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6146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3816AF-66BC-42C6-9A64-B41001FA0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picture containing outdoor, grass, sky&#10;&#10;Description generated with very high confidence">
            <a:extLst>
              <a:ext uri="{FF2B5EF4-FFF2-40B4-BE49-F238E27FC236}">
                <a16:creationId xmlns:a16="http://schemas.microsoft.com/office/drawing/2014/main" id="{2755A11F-3320-49E1-BEE6-C53B2E5CB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85603"/>
            <a:ext cx="12291237" cy="8192878"/>
          </a:xfrm>
          <a:prstGeom prst="rect">
            <a:avLst/>
          </a:prstGeom>
        </p:spPr>
      </p:pic>
    </p:spTree>
    <p:extLst>
      <p:ext uri="{BB962C8B-B14F-4D97-AF65-F5344CB8AC3E}">
        <p14:creationId xmlns:p14="http://schemas.microsoft.com/office/powerpoint/2010/main" val="38584926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DD57-9A1E-439C-870A-BFCD7F7B8267}"/>
              </a:ext>
            </a:extLst>
          </p:cNvPr>
          <p:cNvSpPr>
            <a:spLocks noGrp="1"/>
          </p:cNvSpPr>
          <p:nvPr>
            <p:ph type="title"/>
          </p:nvPr>
        </p:nvSpPr>
        <p:spPr>
          <a:xfrm>
            <a:off x="838200" y="661481"/>
            <a:ext cx="10515600" cy="1029207"/>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What is CORAL?</a:t>
            </a:r>
          </a:p>
        </p:txBody>
      </p:sp>
      <p:sp>
        <p:nvSpPr>
          <p:cNvPr id="3" name="Content Placeholder 2">
            <a:extLst>
              <a:ext uri="{FF2B5EF4-FFF2-40B4-BE49-F238E27FC236}">
                <a16:creationId xmlns:a16="http://schemas.microsoft.com/office/drawing/2014/main" id="{0B3A2F38-2A61-4A8B-A879-8D3BADAF3C99}"/>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normAutofit fontScale="92500" lnSpcReduction="10000"/>
          </a:bodyPr>
          <a:lstStyle/>
          <a:p>
            <a:r>
              <a:rPr lang="en-US" dirty="0">
                <a:solidFill>
                  <a:schemeClr val="bg1"/>
                </a:solidFill>
                <a:latin typeface="Segoe UI Light" panose="020B0502040204020203" pitchFamily="34" charset="0"/>
                <a:cs typeface="Segoe UI Light" panose="020B0502040204020203" pitchFamily="34" charset="0"/>
              </a:rPr>
              <a:t>A central hub for real-time data from the National Oceanic and Atmospheric Administration</a:t>
            </a:r>
          </a:p>
          <a:p>
            <a:r>
              <a:rPr lang="en-US" dirty="0">
                <a:solidFill>
                  <a:schemeClr val="bg1"/>
                </a:solidFill>
                <a:latin typeface="Segoe UI Light" panose="020B0502040204020203" pitchFamily="34" charset="0"/>
                <a:cs typeface="Segoe UI Light" panose="020B0502040204020203" pitchFamily="34" charset="0"/>
              </a:rPr>
              <a:t>A tool for scientists to monitor reef stress around the world and compare world conditions to world bleaching percentages</a:t>
            </a:r>
          </a:p>
          <a:p>
            <a:r>
              <a:rPr lang="en-US" dirty="0">
                <a:solidFill>
                  <a:schemeClr val="bg1"/>
                </a:solidFill>
                <a:latin typeface="Segoe UI Light" panose="020B0502040204020203" pitchFamily="34" charset="0"/>
                <a:cs typeface="Segoe UI Light" panose="020B0502040204020203" pitchFamily="34" charset="0"/>
              </a:rPr>
              <a:t>An interactive and engaging way to encourage interest in protecting one of Earth’s most important and beautiful resources</a:t>
            </a:r>
          </a:p>
          <a:p>
            <a:r>
              <a:rPr lang="en-US" dirty="0">
                <a:solidFill>
                  <a:schemeClr val="bg1"/>
                </a:solidFill>
                <a:latin typeface="Segoe UI Light" panose="020B0502040204020203" pitchFamily="34" charset="0"/>
                <a:cs typeface="Segoe UI Light" panose="020B0502040204020203" pitchFamily="34" charset="0"/>
              </a:rPr>
              <a:t>Continuous monitoring of sea surface temperature at global scales provides researchers and stakeholders with tools to understand and better manage the complex interactions leading to coral bleaching. When bleaching conditions occur, these tools can be used to trigger bleaching response plans and support appropriate management decisions.</a:t>
            </a:r>
          </a:p>
          <a:p>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174771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ADD8E-112D-4ACE-9BC7-BB0126DD84EC}"/>
              </a:ext>
            </a:extLst>
          </p:cNvPr>
          <p:cNvSpPr>
            <a:spLocks noGrp="1"/>
          </p:cNvSpPr>
          <p:nvPr>
            <p:ph type="title"/>
          </p:nvPr>
        </p:nvSpPr>
        <p:spPr>
          <a:xfrm>
            <a:off x="839788" y="729730"/>
            <a:ext cx="3932237" cy="1069975"/>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Built from the ground up with Python2.7</a:t>
            </a:r>
          </a:p>
        </p:txBody>
      </p:sp>
      <p:pic>
        <p:nvPicPr>
          <p:cNvPr id="8" name="Picture Placeholder 7" descr="A screenshot of a cell phone&#10;&#10;Description generated with very high confidence">
            <a:extLst>
              <a:ext uri="{FF2B5EF4-FFF2-40B4-BE49-F238E27FC236}">
                <a16:creationId xmlns:a16="http://schemas.microsoft.com/office/drawing/2014/main" id="{4E825C52-E396-4AF7-BF05-EA73D8BF2AC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9831" b="9831"/>
          <a:stretch>
            <a:fillRect/>
          </a:stretch>
        </p:blipFill>
        <p:spPr>
          <a:xfrm>
            <a:off x="5183188" y="931025"/>
            <a:ext cx="6172200" cy="4930026"/>
          </a:xfrm>
        </p:spPr>
      </p:pic>
      <p:sp>
        <p:nvSpPr>
          <p:cNvPr id="6" name="Text Placeholder 5">
            <a:extLst>
              <a:ext uri="{FF2B5EF4-FFF2-40B4-BE49-F238E27FC236}">
                <a16:creationId xmlns:a16="http://schemas.microsoft.com/office/drawing/2014/main" id="{2653FE6A-D574-432F-8051-60252B7AEAFB}"/>
              </a:ext>
            </a:extLst>
          </p:cNvPr>
          <p:cNvSpPr>
            <a:spLocks noGrp="1"/>
          </p:cNvSpPr>
          <p:nvPr>
            <p:ph type="body" sz="half" idx="2"/>
          </p:nvPr>
        </p:nvSpPr>
        <p:spPr>
          <a:xfrm>
            <a:off x="839788" y="2057400"/>
            <a:ext cx="3932237" cy="3811588"/>
          </a:xfrm>
          <a:gradFill>
            <a:gsLst>
              <a:gs pos="10000">
                <a:srgbClr val="06171C"/>
              </a:gs>
              <a:gs pos="100000">
                <a:srgbClr val="134251"/>
              </a:gs>
              <a:gs pos="65000">
                <a:srgbClr val="134251"/>
              </a:gs>
            </a:gsLst>
            <a:lin ang="13500000" scaled="0"/>
          </a:gradFill>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Coded 100% in Python</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Modules used:</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PIL (Python Image Library) for analysis of NOAA maps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MATPLOTLIB and </a:t>
            </a:r>
            <a:r>
              <a:rPr lang="en-US" dirty="0" err="1">
                <a:solidFill>
                  <a:schemeClr val="bg1"/>
                </a:solidFill>
                <a:latin typeface="Segoe UI Light" panose="020B0502040204020203" pitchFamily="34" charset="0"/>
                <a:cs typeface="Segoe UI Light" panose="020B0502040204020203" pitchFamily="34" charset="0"/>
              </a:rPr>
              <a:t>PyRoot</a:t>
            </a:r>
            <a:r>
              <a:rPr lang="en-US" dirty="0">
                <a:solidFill>
                  <a:schemeClr val="bg1"/>
                </a:solidFill>
                <a:latin typeface="Segoe UI Light" panose="020B0502040204020203" pitchFamily="34" charset="0"/>
                <a:cs typeface="Segoe UI Light" panose="020B0502040204020203" pitchFamily="34" charset="0"/>
              </a:rPr>
              <a:t> for graphing</a:t>
            </a:r>
          </a:p>
          <a:p>
            <a:pPr marL="742950" lvl="1" indent="-285750">
              <a:buFont typeface="Arial" panose="020B0604020202020204" pitchFamily="34" charset="0"/>
              <a:buChar char="•"/>
            </a:pPr>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for GUI interactions</a:t>
            </a:r>
          </a:p>
          <a:p>
            <a:pPr marL="742950" lvl="1" indent="-285750">
              <a:buFont typeface="Arial" panose="020B0604020202020204" pitchFamily="34" charset="0"/>
              <a:buChar char="•"/>
            </a:pPr>
            <a:r>
              <a:rPr lang="en-US" dirty="0" err="1">
                <a:solidFill>
                  <a:schemeClr val="bg1"/>
                </a:solidFill>
                <a:latin typeface="Segoe UI Light" panose="020B0502040204020203" pitchFamily="34" charset="0"/>
                <a:cs typeface="Segoe UI Light" panose="020B0502040204020203" pitchFamily="34" charset="0"/>
              </a:rPr>
              <a:t>Urllib</a:t>
            </a:r>
            <a:r>
              <a:rPr lang="en-US" dirty="0">
                <a:solidFill>
                  <a:schemeClr val="bg1"/>
                </a:solidFill>
                <a:latin typeface="Segoe UI Light" panose="020B0502040204020203" pitchFamily="34" charset="0"/>
                <a:cs typeface="Segoe UI Light" panose="020B0502040204020203" pitchFamily="34" charset="0"/>
              </a:rPr>
              <a:t> for image scraping</a:t>
            </a:r>
          </a:p>
          <a:p>
            <a:pPr lvl="1"/>
            <a:endParaRPr lang="en-US"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Why Python?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Extremely versatile</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Easy GUI framework</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Easier to allow newcomers to create additional functions for the software (due to readability of existing code)</a:t>
            </a:r>
          </a:p>
        </p:txBody>
      </p:sp>
    </p:spTree>
    <p:extLst>
      <p:ext uri="{BB962C8B-B14F-4D97-AF65-F5344CB8AC3E}">
        <p14:creationId xmlns:p14="http://schemas.microsoft.com/office/powerpoint/2010/main" val="33021314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11E7-B4DE-4197-85DA-59226DE2BA75}"/>
              </a:ext>
            </a:extLst>
          </p:cNvPr>
          <p:cNvSpPr>
            <a:spLocks noGrp="1"/>
          </p:cNvSpPr>
          <p:nvPr>
            <p:ph type="title"/>
          </p:nvPr>
        </p:nvSpPr>
        <p:spPr>
          <a:xfrm>
            <a:off x="831850" y="2725783"/>
            <a:ext cx="10515600" cy="1044212"/>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 hub, a tool, an engager</a:t>
            </a:r>
          </a:p>
        </p:txBody>
      </p:sp>
      <p:sp>
        <p:nvSpPr>
          <p:cNvPr id="3" name="Text Placeholder 2">
            <a:extLst>
              <a:ext uri="{FF2B5EF4-FFF2-40B4-BE49-F238E27FC236}">
                <a16:creationId xmlns:a16="http://schemas.microsoft.com/office/drawing/2014/main" id="{6BF34C18-DE18-49FB-ACD7-D01122CBD40C}"/>
              </a:ext>
            </a:extLst>
          </p:cNvPr>
          <p:cNvSpPr>
            <a:spLocks noGrp="1"/>
          </p:cNvSpPr>
          <p:nvPr>
            <p:ph type="body" idx="1"/>
          </p:nvPr>
        </p:nvSpPr>
        <p:spPr>
          <a:xfrm>
            <a:off x="831850" y="3769995"/>
            <a:ext cx="3174093" cy="539886"/>
          </a:xfrm>
          <a:gradFill>
            <a:gsLst>
              <a:gs pos="10000">
                <a:srgbClr val="06171C"/>
              </a:gs>
              <a:gs pos="100000">
                <a:srgbClr val="134251"/>
              </a:gs>
              <a:gs pos="65000">
                <a:srgbClr val="134251"/>
              </a:gs>
            </a:gsLst>
            <a:lin ang="13500000" scaled="0"/>
          </a:gradFill>
        </p:spPr>
        <p:txBody>
          <a:bodyPr/>
          <a:lstStyle/>
          <a:p>
            <a:r>
              <a:rPr lang="en-US" dirty="0">
                <a:solidFill>
                  <a:schemeClr val="bg1"/>
                </a:solidFill>
              </a:rPr>
              <a:t>CORAL is many things</a:t>
            </a:r>
          </a:p>
        </p:txBody>
      </p:sp>
    </p:spTree>
    <p:extLst>
      <p:ext uri="{BB962C8B-B14F-4D97-AF65-F5344CB8AC3E}">
        <p14:creationId xmlns:p14="http://schemas.microsoft.com/office/powerpoint/2010/main" val="11734988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BDD7-A30C-4DE0-8059-45F7DA504E62}"/>
              </a:ext>
            </a:extLst>
          </p:cNvPr>
          <p:cNvSpPr>
            <a:spLocks noGrp="1"/>
          </p:cNvSpPr>
          <p:nvPr>
            <p:ph type="title"/>
          </p:nvPr>
        </p:nvSpPr>
        <p:spPr>
          <a:xfrm>
            <a:off x="839787" y="987425"/>
            <a:ext cx="3932237" cy="571591"/>
          </a:xfrm>
          <a:gradFill>
            <a:gsLst>
              <a:gs pos="10000">
                <a:srgbClr val="06171C"/>
              </a:gs>
              <a:gs pos="100000">
                <a:srgbClr val="134251"/>
              </a:gs>
              <a:gs pos="65000">
                <a:srgbClr val="134251"/>
              </a:gs>
            </a:gsLst>
            <a:lin ang="13500000" scaled="0"/>
          </a:gradFill>
        </p:spPr>
        <p:txBody>
          <a:bodyPr>
            <a:normAutofit fontScale="90000"/>
          </a:bodyPr>
          <a:lstStyle/>
          <a:p>
            <a:r>
              <a:rPr lang="en-US" dirty="0">
                <a:solidFill>
                  <a:schemeClr val="bg1"/>
                </a:solidFill>
                <a:latin typeface="Segoe UI Light" panose="020B0502040204020203" pitchFamily="34" charset="0"/>
                <a:cs typeface="Segoe UI Light" panose="020B0502040204020203" pitchFamily="34" charset="0"/>
              </a:rPr>
              <a:t>Central Hub for NOAA</a:t>
            </a:r>
          </a:p>
        </p:txBody>
      </p:sp>
      <p:pic>
        <p:nvPicPr>
          <p:cNvPr id="6" name="Picture Placeholder 5" descr="A close up of a map&#10;&#10;Description generated with very high confidence">
            <a:extLst>
              <a:ext uri="{FF2B5EF4-FFF2-40B4-BE49-F238E27FC236}">
                <a16:creationId xmlns:a16="http://schemas.microsoft.com/office/drawing/2014/main" id="{1AB0D228-34B3-430E-AAC2-C71C22C31BF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143" b="4143"/>
          <a:stretch>
            <a:fillRect/>
          </a:stretch>
        </p:blipFill>
        <p:spPr/>
      </p:pic>
      <p:sp>
        <p:nvSpPr>
          <p:cNvPr id="4" name="Text Placeholder 3">
            <a:extLst>
              <a:ext uri="{FF2B5EF4-FFF2-40B4-BE49-F238E27FC236}">
                <a16:creationId xmlns:a16="http://schemas.microsoft.com/office/drawing/2014/main" id="{16ADC7F7-3D2B-478D-93D1-98EF11DF92DF}"/>
              </a:ext>
            </a:extLst>
          </p:cNvPr>
          <p:cNvSpPr>
            <a:spLocks noGrp="1"/>
          </p:cNvSpPr>
          <p:nvPr>
            <p:ph type="body" sz="half" idx="2"/>
          </p:nvPr>
        </p:nvSpPr>
        <p:spPr>
          <a:gradFill>
            <a:gsLst>
              <a:gs pos="10000">
                <a:srgbClr val="06171C"/>
              </a:gs>
              <a:gs pos="100000">
                <a:srgbClr val="134251"/>
              </a:gs>
              <a:gs pos="65000">
                <a:srgbClr val="134251"/>
              </a:gs>
            </a:gsLst>
            <a:lin ang="13500000" scaled="0"/>
          </a:gradFill>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Every day the NOAA puts out datasets and maps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Gathered from satellites, boats, and ground monitoring stations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Also in collaboration with NASA’s GFS and </a:t>
            </a:r>
            <a:r>
              <a:rPr lang="en-US" dirty="0" err="1">
                <a:solidFill>
                  <a:schemeClr val="bg1"/>
                </a:solidFill>
                <a:latin typeface="Segoe UI Light" panose="020B0502040204020203" pitchFamily="34" charset="0"/>
                <a:cs typeface="Segoe UI Light" panose="020B0502040204020203" pitchFamily="34" charset="0"/>
              </a:rPr>
              <a:t>EarthWatch</a:t>
            </a:r>
            <a:r>
              <a:rPr lang="en-US" dirty="0">
                <a:solidFill>
                  <a:schemeClr val="bg1"/>
                </a:solidFill>
                <a:latin typeface="Segoe UI Light" panose="020B0502040204020203" pitchFamily="34" charset="0"/>
                <a:cs typeface="Segoe UI Light" panose="020B0502040204020203" pitchFamily="34" charset="0"/>
              </a:rPr>
              <a:t> systems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CORAL groups all these maps in one location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Provides easy accessibility and interpretation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Colorful and easy-to-read maps are useful for interested parties and scientists alike</a:t>
            </a:r>
          </a:p>
          <a:p>
            <a:pPr marL="742950" lvl="1" indent="-285750">
              <a:buFont typeface="Arial" panose="020B0604020202020204" pitchFamily="34" charset="0"/>
              <a:buChar char="•"/>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015791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F5E1-BA7D-4653-B280-2656D4768709}"/>
              </a:ext>
            </a:extLst>
          </p:cNvPr>
          <p:cNvSpPr>
            <a:spLocks noGrp="1"/>
          </p:cNvSpPr>
          <p:nvPr>
            <p:ph type="title"/>
          </p:nvPr>
        </p:nvSpPr>
        <p:spPr>
          <a:xfrm>
            <a:off x="839787" y="987425"/>
            <a:ext cx="3932237" cy="603069"/>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 Tool for Scientists</a:t>
            </a:r>
          </a:p>
        </p:txBody>
      </p:sp>
      <p:pic>
        <p:nvPicPr>
          <p:cNvPr id="6" name="Picture Placeholder 5">
            <a:extLst>
              <a:ext uri="{FF2B5EF4-FFF2-40B4-BE49-F238E27FC236}">
                <a16:creationId xmlns:a16="http://schemas.microsoft.com/office/drawing/2014/main" id="{5CF70AE2-81B0-47E4-9E60-C1A8EB94769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041" b="15041"/>
          <a:stretch>
            <a:fillRect/>
          </a:stretch>
        </p:blipFill>
        <p:spPr>
          <a:xfrm>
            <a:off x="5183188" y="987425"/>
            <a:ext cx="6172200" cy="4873625"/>
          </a:xfrm>
        </p:spPr>
      </p:pic>
      <p:sp>
        <p:nvSpPr>
          <p:cNvPr id="4" name="Text Placeholder 3">
            <a:extLst>
              <a:ext uri="{FF2B5EF4-FFF2-40B4-BE49-F238E27FC236}">
                <a16:creationId xmlns:a16="http://schemas.microsoft.com/office/drawing/2014/main" id="{2E248F7F-3F39-4D7A-BF5A-E781D7963813}"/>
              </a:ext>
            </a:extLst>
          </p:cNvPr>
          <p:cNvSpPr>
            <a:spLocks noGrp="1"/>
          </p:cNvSpPr>
          <p:nvPr>
            <p:ph type="body" sz="half" idx="2"/>
          </p:nvPr>
        </p:nvSpPr>
        <p:spPr>
          <a:gradFill>
            <a:gsLst>
              <a:gs pos="10000">
                <a:srgbClr val="06171C"/>
              </a:gs>
              <a:gs pos="100000">
                <a:srgbClr val="134251"/>
              </a:gs>
              <a:gs pos="65000">
                <a:srgbClr val="134251"/>
              </a:gs>
            </a:gsLst>
            <a:lin ang="13500000" scaled="0"/>
          </a:gradFill>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Keeps track of EVERYTHING</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Percentage of coral reef  bleaching worldwide</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Percentage of coral reefs worldwide on bleaching alert status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Estimations of pH in 50kmx50km strips of ocean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Ocean temperatures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Graphs all over time</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Provides integrated tools to compare any variable to the other and manipulate the datasets in anyway (with the exception of changing the contents)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This feature will be constantly under development</a:t>
            </a:r>
          </a:p>
          <a:p>
            <a:pPr marL="742950" lvl="1" indent="-285750">
              <a:buFont typeface="Arial" panose="020B0604020202020204" pitchFamily="34" charset="0"/>
              <a:buChar char="•"/>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599647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1245</TotalTime>
  <Words>733</Words>
  <Application>Microsoft Office PowerPoint</Application>
  <PresentationFormat>Widescreen</PresentationFormat>
  <Paragraphs>73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Segoe UI Light</vt:lpstr>
      <vt:lpstr>Office Theme</vt:lpstr>
      <vt:lpstr>CORAL</vt:lpstr>
      <vt:lpstr>What are coral?</vt:lpstr>
      <vt:lpstr>The reefs are dying. </vt:lpstr>
      <vt:lpstr>PowerPoint Presentation</vt:lpstr>
      <vt:lpstr>What is CORAL?</vt:lpstr>
      <vt:lpstr>Built from the ground up with Python2.7</vt:lpstr>
      <vt:lpstr>A hub, a tool, an engager</vt:lpstr>
      <vt:lpstr>Central Hub for NOAA</vt:lpstr>
      <vt:lpstr>A Tool for Scientists</vt:lpstr>
      <vt:lpstr>Dataset formatting</vt:lpstr>
      <vt:lpstr>An engager for laymen</vt:lpstr>
      <vt:lpstr>Where to go from here?</vt:lpstr>
      <vt:lpstr>And now, for a 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Farah</dc:creator>
  <cp:lastModifiedBy>Joseph Farah</cp:lastModifiedBy>
  <cp:revision>218</cp:revision>
  <dcterms:created xsi:type="dcterms:W3CDTF">2017-07-01T17:09:46Z</dcterms:created>
  <dcterms:modified xsi:type="dcterms:W3CDTF">2017-07-04T01:46:28Z</dcterms:modified>
</cp:coreProperties>
</file>